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78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4" r:id="rId20"/>
    <p:sldId id="276" r:id="rId21"/>
    <p:sldId id="277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3064" autoAdjust="0"/>
  </p:normalViewPr>
  <p:slideViewPr>
    <p:cSldViewPr snapToGrid="0">
      <p:cViewPr varScale="1">
        <p:scale>
          <a:sx n="95" d="100"/>
          <a:sy n="95" d="100"/>
        </p:scale>
        <p:origin x="11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34B05-E532-4185-9866-E08FEF1889C4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B6726-C069-45AC-AC66-48F7337A30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2380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Первоначально предназначался для управления коммуникационным оборудованием (модем).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B6726-C069-45AC-AC66-48F7337A30A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125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B6726-C069-45AC-AC66-48F7337A30A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821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B6726-C069-45AC-AC66-48F7337A30A2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429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B6726-C069-45AC-AC66-48F7337A30A2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240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B6726-C069-45AC-AC66-48F7337A30A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28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B6726-C069-45AC-AC66-48F7337A30A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119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B6726-C069-45AC-AC66-48F7337A30A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985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B6726-C069-45AC-AC66-48F7337A30A2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493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B6726-C069-45AC-AC66-48F7337A30A2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661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B6726-C069-45AC-AC66-48F7337A30A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84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B6726-C069-45AC-AC66-48F7337A30A2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304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B6726-C069-45AC-AC66-48F7337A30A2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206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26012-92F5-403C-A97C-99AAA8A17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8BF1A0C-E38A-4D07-A0E4-06193EE8D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587AC3-6AB6-49CF-A18B-24E89F2E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44149-B7C5-40EB-8A7B-4AAE35A86289}" type="datetime1">
              <a:rPr lang="ru-RU" smtClean="0"/>
              <a:t>07.12.2022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C1DCDE-6FC8-4BD2-9FA7-36D0AD46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B0D0BF-E22E-45A0-80AC-53E4D549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89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E6AC9F-69FF-45BB-BD91-40371A1A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60BEA36-A34A-416D-B296-B421654FB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7867AA-6EBE-4781-8446-5DFA9FC4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DD3D2-063F-447C-937E-C5FFADE3BC79}" type="datetime1">
              <a:rPr lang="ru-RU" smtClean="0"/>
              <a:t>07.12.2022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C37D2B-CE2E-4AA5-A713-37EB72AD0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819338-1A4D-4C48-AE55-2FFD57DCD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942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6C20559-D1A0-421D-963B-0126133EE3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453704E-BDD3-4D76-970E-3528459F2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884C9D-AE46-4514-8BB6-6CD3C9183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50D-2ADF-469F-AB17-731AE08E760A}" type="datetime1">
              <a:rPr lang="ru-RU" smtClean="0"/>
              <a:t>07.12.2022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93965E-CD0C-4052-B9EA-601BADD8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9F9A2B-8692-4F3D-87C8-EBDADECE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24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DCF9A9-3378-4BE0-AD42-770D4F1B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32A6F5-9C63-4345-96F7-290FCFACA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8C0A05-EE5D-46B9-A887-36D69780B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9133D-9F46-46A1-BAAA-C573FFE8B351}" type="datetime1">
              <a:rPr lang="ru-RU" smtClean="0"/>
              <a:t>07.12.2022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7D9BE7-4F06-4EFF-806A-07673E248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39FA57-61E9-44CB-8284-DFC2C743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90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13A2D8-17CE-42D1-992E-49DC53BC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F8DD16-A9D6-41A1-9F6D-5DD9DF877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C65B20-ED71-4C28-8DD3-77D6714C1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23CCC-6574-4ED3-80DF-FD4E38B71597}" type="datetime1">
              <a:rPr lang="ru-RU" smtClean="0"/>
              <a:t>07.12.2022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8CB0B9-D12F-43E1-9F89-312D01BA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C4BBD4-8CB9-4015-947D-75431000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376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CBA76-3DF7-490F-81F7-B9518B59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E8F52A-AFD8-4DDA-8679-3FFFDB857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D125B3-CAC7-4363-BF24-8A655ED3B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A85549-E55E-4931-85A3-F3C2751EF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ADB27-042B-489D-B51A-9D8CDE5577D7}" type="datetime1">
              <a:rPr lang="ru-RU" smtClean="0"/>
              <a:t>07.12.2022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8A736C-C37D-4F62-AE51-19BC228F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17F5AA-DFCF-4766-A80E-D3CAB581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49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82ECB-A9F8-4A5D-9927-FFF684F0B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3F4D9E-9166-4C5D-A82C-5A5302161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3BFD721-A00D-44FC-91E2-6E3CE6807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CDAA222-87E7-4085-853B-B10C7FA4A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7D26317-9559-46E1-B103-A88B4EF26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BA5B23A-BC90-4B21-BE1E-4451FE495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5DBD7-39A0-4B3D-9C1C-0FFC7E88B299}" type="datetime1">
              <a:rPr lang="ru-RU" smtClean="0"/>
              <a:t>07.12.2022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23936F7-9C7A-403B-BE30-B0F850814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55000C5-3B20-4E47-91FB-D4E447475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58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A4AF1D-E111-4903-B40C-9675EC511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203F3A-1241-4125-8BCE-92BDA054F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F345C-7D26-4426-80AD-75D32E5D2FE9}" type="datetime1">
              <a:rPr lang="ru-RU" smtClean="0"/>
              <a:t>07.12.2022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3722C59-E283-4A57-A0D7-B1E053A1A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305F77-5589-4355-B74D-BB012C442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887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FFC1CA5-337B-462D-9D20-AB44A4306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5CEB-0263-4F4A-8CA2-B08E9B18F173}" type="datetime1">
              <a:rPr lang="ru-RU" smtClean="0"/>
              <a:t>07.12.2022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52F9E23-CA9B-486E-A7D1-073C65AA3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FCB952-26DE-4F6F-82F2-163F8159E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25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8E98A8-7C31-4E70-961F-415D6D0FB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53675C-0EA6-45F5-AFE1-A50D159DF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8CCB24-3379-47F8-AD57-A6420C202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9EEBF3-A187-4F56-BCB0-B4094B38E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8C66C-F116-47D4-ABB3-BB53A9C0A7B7}" type="datetime1">
              <a:rPr lang="ru-RU" smtClean="0"/>
              <a:t>07.12.2022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81FAAC-7648-478B-AC79-C32C5E2EF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8EC14D-08BD-405F-ABD2-54E2A860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330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4DECF-B72C-4DEA-80BF-A38B87C27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FE6A072-01C8-440F-BDC2-7BB0F06A04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7BFBA4D-D83F-407D-9332-A059607B9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B48CE3-C224-4080-B6B2-AD748DEFD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F7B6B-A771-4BA4-B0AD-DA257158CAB2}" type="datetime1">
              <a:rPr lang="ru-RU" smtClean="0"/>
              <a:t>07.12.2022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B739C5-2ABC-4634-87CB-5C408ED4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F616E6-363C-4011-A71A-6235C1793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2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324338-4694-4341-B9A1-65554B7B2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D3288D-F128-4656-88DA-BDCB0C848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4BE265-ED47-44DA-8F1C-05BF5015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FD434-D9E1-403B-8D28-179F180F63E3}" type="datetime1">
              <a:rPr lang="ru-RU" smtClean="0"/>
              <a:t>07.12.2022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5CB7F1-3FC0-4F85-90AC-99BFBBE9A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E1AEBD-8CAB-48C6-BF5A-6072B5BF0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5455B-CA8A-4D07-BE7F-91C9AE4AB6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823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157E0D-E74C-4452-8664-D0BAF66502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Лекция </a:t>
            </a:r>
            <a:r>
              <a:rPr lang="en-US" b="1" dirty="0"/>
              <a:t>7</a:t>
            </a:r>
            <a:r>
              <a:rPr lang="en-US" b="1"/>
              <a:t>. </a:t>
            </a:r>
            <a:r>
              <a:rPr lang="ru-RU" b="1"/>
              <a:t>Интерфейсы </a:t>
            </a:r>
            <a:r>
              <a:rPr lang="ru-RU" b="1" dirty="0"/>
              <a:t>микроконтроллера</a:t>
            </a:r>
            <a:r>
              <a:rPr lang="en-US" b="1" dirty="0"/>
              <a:t>. 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EA2A2A-86FC-41E9-B892-AE3DA8D240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GPIO, UART/USART, SPI, I2C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852274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3FFCED-1C21-4C1C-A75F-FB95C5FC5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8661"/>
          </a:xfrm>
        </p:spPr>
        <p:txBody>
          <a:bodyPr>
            <a:normAutofit/>
          </a:bodyPr>
          <a:lstStyle/>
          <a:p>
            <a:r>
              <a:rPr lang="ru-RU" sz="3200" dirty="0"/>
              <a:t>Реализация приемника и передатчика на цифровых микросхемах низкой интеграции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3AAB06-3750-46CE-8573-8086AB8D2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10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ADF7CEB-008C-1506-C069-2EB743407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94" y="3286504"/>
            <a:ext cx="6650772" cy="20779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522890-19F2-B752-7112-8AC9271BB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957" y="1619127"/>
            <a:ext cx="5838093" cy="41948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520472-2506-7D15-B75E-156E75C0CE82}"/>
              </a:ext>
            </a:extLst>
          </p:cNvPr>
          <p:cNvSpPr txBox="1"/>
          <p:nvPr/>
        </p:nvSpPr>
        <p:spPr>
          <a:xfrm>
            <a:off x="2240782" y="1904646"/>
            <a:ext cx="1747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74165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671297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0CF39AF-E3A9-2D89-A2E4-A8FA52593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C36582-A7A3-0AB7-1975-0E22E2750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09" y="2636966"/>
            <a:ext cx="7122343" cy="271144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BAF2AC-D0BC-A71B-4A94-680641DE4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246" y="1871174"/>
            <a:ext cx="5063754" cy="4085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E33568-0039-61AA-3E6A-CAB14B398533}"/>
              </a:ext>
            </a:extLst>
          </p:cNvPr>
          <p:cNvSpPr txBox="1"/>
          <p:nvPr/>
        </p:nvSpPr>
        <p:spPr>
          <a:xfrm>
            <a:off x="2461847" y="1805969"/>
            <a:ext cx="1747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74595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66881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AB4695-70CB-44BD-A478-17199AE22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596776"/>
          </a:xfrm>
        </p:spPr>
        <p:txBody>
          <a:bodyPr>
            <a:normAutofit/>
          </a:bodyPr>
          <a:lstStyle/>
          <a:p>
            <a:r>
              <a:rPr lang="ru-RU" sz="3200" dirty="0"/>
              <a:t>Аппаратная реализация интерфейса </a:t>
            </a:r>
            <a:r>
              <a:rPr lang="en-US" sz="3200" dirty="0"/>
              <a:t>SPI </a:t>
            </a:r>
            <a:r>
              <a:rPr lang="ru-RU" sz="3200" dirty="0"/>
              <a:t>в </a:t>
            </a:r>
            <a:r>
              <a:rPr lang="en-US" sz="3200" dirty="0"/>
              <a:t>STM</a:t>
            </a:r>
            <a:r>
              <a:rPr lang="ru-RU" sz="3200" dirty="0"/>
              <a:t>32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9EC7D22-96A3-40B6-BFD6-7543C3A88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9641" y="733301"/>
            <a:ext cx="7932717" cy="587755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4C1D68-ABD9-48B8-A944-CBA18340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389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6A0558E-7892-4B67-81AD-3456657C5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48" y="559603"/>
            <a:ext cx="6722315" cy="273599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87DD0-69D1-43CE-8C67-D75E49BD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8461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4. I</a:t>
            </a:r>
            <a:r>
              <a:rPr lang="en-US" baseline="30000" dirty="0"/>
              <a:t>2</a:t>
            </a:r>
            <a:r>
              <a:rPr lang="en-US" dirty="0"/>
              <a:t>C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E159889-4284-482A-B8E0-498B82969D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771471"/>
              </p:ext>
            </p:extLst>
          </p:nvPr>
        </p:nvGraphicFramePr>
        <p:xfrm>
          <a:off x="8536874" y="815081"/>
          <a:ext cx="289065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374">
                  <a:extLst>
                    <a:ext uri="{9D8B030D-6E8A-4147-A177-3AD203B41FA5}">
                      <a16:colId xmlns:a16="http://schemas.microsoft.com/office/drawing/2014/main" val="3814674875"/>
                    </a:ext>
                  </a:extLst>
                </a:gridCol>
                <a:gridCol w="1021278">
                  <a:extLst>
                    <a:ext uri="{9D8B030D-6E8A-4147-A177-3AD203B41FA5}">
                      <a16:colId xmlns:a16="http://schemas.microsoft.com/office/drawing/2014/main" val="11730652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0" dirty="0"/>
                        <a:t>Mode</a:t>
                      </a:r>
                      <a:endParaRPr lang="ru-RU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/>
                        <a:t>Rate</a:t>
                      </a:r>
                      <a:endParaRPr lang="ru-RU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10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0" dirty="0">
                          <a:solidFill>
                            <a:srgbClr val="000000"/>
                          </a:solidFill>
                          <a:latin typeface="LinLibertineI"/>
                        </a:rPr>
                        <a:t>S</a:t>
                      </a:r>
                      <a:r>
                        <a:rPr lang="ru-RU" i="0" dirty="0" err="1">
                          <a:solidFill>
                            <a:srgbClr val="000000"/>
                          </a:solidFill>
                          <a:latin typeface="LinLibertineI"/>
                        </a:rPr>
                        <a:t>tandard</a:t>
                      </a:r>
                      <a:r>
                        <a:rPr lang="ru-RU" i="0" dirty="0">
                          <a:solidFill>
                            <a:srgbClr val="000000"/>
                          </a:solidFill>
                          <a:latin typeface="LinLibertineI"/>
                        </a:rPr>
                        <a:t> </a:t>
                      </a:r>
                      <a:r>
                        <a:rPr lang="ru-RU" i="0" dirty="0" err="1">
                          <a:solidFill>
                            <a:srgbClr val="000000"/>
                          </a:solidFill>
                          <a:latin typeface="LinLibertineI"/>
                        </a:rPr>
                        <a:t>mode</a:t>
                      </a:r>
                      <a:endParaRPr lang="ru-RU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i="0" dirty="0">
                          <a:solidFill>
                            <a:srgbClr val="000000"/>
                          </a:solidFill>
                          <a:latin typeface="LinLibertine"/>
                        </a:rPr>
                        <a:t>100</a:t>
                      </a:r>
                      <a:r>
                        <a:rPr lang="en-US" i="0" dirty="0">
                          <a:solidFill>
                            <a:srgbClr val="000000"/>
                          </a:solidFill>
                          <a:latin typeface="LinLibertine"/>
                        </a:rPr>
                        <a:t> </a:t>
                      </a:r>
                      <a:r>
                        <a:rPr lang="en-US" i="0" dirty="0" err="1">
                          <a:solidFill>
                            <a:srgbClr val="000000"/>
                          </a:solidFill>
                          <a:latin typeface="LinLibertine"/>
                        </a:rPr>
                        <a:t>KHz</a:t>
                      </a:r>
                      <a:endParaRPr lang="ru-RU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17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0" dirty="0">
                          <a:solidFill>
                            <a:srgbClr val="000000"/>
                          </a:solidFill>
                          <a:latin typeface="LinLibertineI"/>
                        </a:rPr>
                        <a:t>F</a:t>
                      </a:r>
                      <a:r>
                        <a:rPr lang="ru-RU" i="0" dirty="0" err="1">
                          <a:solidFill>
                            <a:srgbClr val="000000"/>
                          </a:solidFill>
                          <a:latin typeface="LinLibertineI"/>
                        </a:rPr>
                        <a:t>ast</a:t>
                      </a:r>
                      <a:r>
                        <a:rPr lang="ru-RU" i="0" dirty="0">
                          <a:solidFill>
                            <a:srgbClr val="000000"/>
                          </a:solidFill>
                          <a:latin typeface="LinLibertineI"/>
                        </a:rPr>
                        <a:t> </a:t>
                      </a:r>
                      <a:r>
                        <a:rPr lang="ru-RU" i="0" dirty="0" err="1">
                          <a:solidFill>
                            <a:srgbClr val="000000"/>
                          </a:solidFill>
                          <a:latin typeface="LinLibertineI"/>
                        </a:rPr>
                        <a:t>mode</a:t>
                      </a:r>
                      <a:endParaRPr lang="ru-RU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i="0" dirty="0">
                          <a:solidFill>
                            <a:srgbClr val="000000"/>
                          </a:solidFill>
                          <a:latin typeface="LinLibertine"/>
                        </a:rPr>
                        <a:t>400 </a:t>
                      </a:r>
                      <a:r>
                        <a:rPr lang="en-US" i="0" dirty="0" err="1">
                          <a:solidFill>
                            <a:srgbClr val="000000"/>
                          </a:solidFill>
                          <a:latin typeface="LinLibertine"/>
                        </a:rPr>
                        <a:t>KHz</a:t>
                      </a:r>
                      <a:endParaRPr lang="ru-RU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1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0" dirty="0">
                          <a:solidFill>
                            <a:srgbClr val="000000"/>
                          </a:solidFill>
                          <a:latin typeface="LinLibertineI"/>
                        </a:rPr>
                        <a:t>F</a:t>
                      </a:r>
                      <a:r>
                        <a:rPr lang="ru-RU" i="0" dirty="0" err="1">
                          <a:solidFill>
                            <a:srgbClr val="000000"/>
                          </a:solidFill>
                          <a:latin typeface="LinLibertineI"/>
                        </a:rPr>
                        <a:t>ast</a:t>
                      </a:r>
                      <a:r>
                        <a:rPr lang="ru-RU" i="0" dirty="0">
                          <a:solidFill>
                            <a:srgbClr val="000000"/>
                          </a:solidFill>
                          <a:latin typeface="LinLibertineI"/>
                        </a:rPr>
                        <a:t> </a:t>
                      </a:r>
                      <a:r>
                        <a:rPr lang="ru-RU" i="0" dirty="0" err="1">
                          <a:solidFill>
                            <a:srgbClr val="000000"/>
                          </a:solidFill>
                          <a:latin typeface="LinLibertineI"/>
                        </a:rPr>
                        <a:t>mode</a:t>
                      </a:r>
                      <a:r>
                        <a:rPr lang="ru-RU" i="0" dirty="0">
                          <a:solidFill>
                            <a:srgbClr val="000000"/>
                          </a:solidFill>
                          <a:latin typeface="LinLibertineI"/>
                        </a:rPr>
                        <a:t> </a:t>
                      </a:r>
                      <a:r>
                        <a:rPr lang="ru-RU" i="0" dirty="0" err="1">
                          <a:solidFill>
                            <a:srgbClr val="000000"/>
                          </a:solidFill>
                          <a:latin typeface="LinLibertineI"/>
                        </a:rPr>
                        <a:t>plus</a:t>
                      </a:r>
                      <a:endParaRPr lang="ru-RU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i="0" dirty="0"/>
                        <a:t>1 </a:t>
                      </a:r>
                      <a:r>
                        <a:rPr lang="en-US" i="0" dirty="0"/>
                        <a:t>MHz</a:t>
                      </a:r>
                      <a:endParaRPr lang="ru-RU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452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0" dirty="0"/>
                        <a:t>High speed mode</a:t>
                      </a:r>
                      <a:endParaRPr lang="ru-RU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/>
                        <a:t>3.4 MHz</a:t>
                      </a:r>
                      <a:endParaRPr lang="ru-RU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0" dirty="0">
                          <a:solidFill>
                            <a:srgbClr val="000000"/>
                          </a:solidFill>
                          <a:latin typeface="LinLibertineI"/>
                        </a:rPr>
                        <a:t>U</a:t>
                      </a:r>
                      <a:r>
                        <a:rPr lang="ru-RU" i="0" dirty="0" err="1">
                          <a:solidFill>
                            <a:srgbClr val="000000"/>
                          </a:solidFill>
                          <a:latin typeface="LinLibertineI"/>
                        </a:rPr>
                        <a:t>ltra</a:t>
                      </a:r>
                      <a:r>
                        <a:rPr lang="ru-RU" i="0" dirty="0">
                          <a:solidFill>
                            <a:srgbClr val="000000"/>
                          </a:solidFill>
                          <a:latin typeface="LinLibertineI"/>
                        </a:rPr>
                        <a:t> </a:t>
                      </a:r>
                      <a:r>
                        <a:rPr lang="ru-RU" i="0" dirty="0" err="1">
                          <a:solidFill>
                            <a:srgbClr val="000000"/>
                          </a:solidFill>
                          <a:latin typeface="LinLibertineI"/>
                        </a:rPr>
                        <a:t>fast</a:t>
                      </a:r>
                      <a:r>
                        <a:rPr lang="ru-RU" i="0" dirty="0">
                          <a:solidFill>
                            <a:srgbClr val="000000"/>
                          </a:solidFill>
                          <a:latin typeface="LinLibertineI"/>
                        </a:rPr>
                        <a:t> </a:t>
                      </a:r>
                      <a:r>
                        <a:rPr lang="ru-RU" i="0" dirty="0" err="1">
                          <a:solidFill>
                            <a:srgbClr val="000000"/>
                          </a:solidFill>
                          <a:latin typeface="LinLibertineI"/>
                        </a:rPr>
                        <a:t>mode</a:t>
                      </a:r>
                      <a:endParaRPr lang="ru-RU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i="0" dirty="0">
                          <a:solidFill>
                            <a:srgbClr val="000000"/>
                          </a:solidFill>
                          <a:latin typeface="LinLibertine"/>
                        </a:rPr>
                        <a:t>5</a:t>
                      </a:r>
                      <a:r>
                        <a:rPr lang="en-US" i="0" dirty="0">
                          <a:solidFill>
                            <a:srgbClr val="000000"/>
                          </a:solidFill>
                          <a:latin typeface="LinLibertine"/>
                        </a:rPr>
                        <a:t> MHz</a:t>
                      </a:r>
                      <a:endParaRPr lang="ru-RU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594390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ED2677-935B-42DB-A9EA-0E66A94BC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13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D6527D9-6DFD-4F97-895C-B2155A0A4F0B}"/>
              </a:ext>
            </a:extLst>
          </p:cNvPr>
          <p:cNvSpPr/>
          <p:nvPr/>
        </p:nvSpPr>
        <p:spPr>
          <a:xfrm>
            <a:off x="380011" y="3477269"/>
            <a:ext cx="11602192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4.1. Концепция интерфейса.</a:t>
            </a:r>
          </a:p>
          <a:p>
            <a:r>
              <a:rPr lang="en-US" dirty="0"/>
              <a:t>I²C – </a:t>
            </a:r>
            <a:r>
              <a:rPr lang="ru-RU" dirty="0" err="1"/>
              <a:t>многоведомая</a:t>
            </a:r>
            <a:r>
              <a:rPr lang="ru-RU" dirty="0"/>
              <a:t> (</a:t>
            </a:r>
            <a:r>
              <a:rPr lang="en-US" dirty="0"/>
              <a:t>multi-slave) </a:t>
            </a:r>
            <a:r>
              <a:rPr lang="ru-RU" dirty="0"/>
              <a:t>полудуплексная, несимметричная, 8-битная спецификация последовательной шины. Использует две двунаправленные линии с открытым стоком для соединения  ведомых устройств с ведущим: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SDA (</a:t>
            </a:r>
            <a:r>
              <a:rPr lang="ru-RU" dirty="0" err="1"/>
              <a:t>Serial</a:t>
            </a:r>
            <a:r>
              <a:rPr lang="ru-RU" dirty="0"/>
              <a:t>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Line</a:t>
            </a:r>
            <a:r>
              <a:rPr lang="ru-RU" dirty="0"/>
              <a:t>) — последовательная передача данных;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SCL (</a:t>
            </a:r>
            <a:r>
              <a:rPr lang="ru-RU" dirty="0" err="1"/>
              <a:t>Serial</a:t>
            </a:r>
            <a:r>
              <a:rPr lang="ru-RU" dirty="0"/>
              <a:t> </a:t>
            </a:r>
            <a:r>
              <a:rPr lang="ru-RU" dirty="0" err="1"/>
              <a:t>Clock</a:t>
            </a:r>
            <a:r>
              <a:rPr lang="ru-RU" dirty="0"/>
              <a:t> </a:t>
            </a:r>
            <a:r>
              <a:rPr lang="ru-RU" dirty="0" err="1"/>
              <a:t>Line</a:t>
            </a:r>
            <a:r>
              <a:rPr lang="ru-RU" dirty="0"/>
              <a:t>) — синхронизации шины.</a:t>
            </a:r>
          </a:p>
          <a:p>
            <a:endParaRPr lang="ru-RU" dirty="0"/>
          </a:p>
          <a:p>
            <a:r>
              <a:rPr lang="ru-RU" dirty="0"/>
              <a:t>Теоретически возможно выполнить эти линии в виде проводов, соединяющих несколько плат, но, как правило, шина </a:t>
            </a:r>
            <a:r>
              <a:rPr lang="en-US" dirty="0"/>
              <a:t>I²C</a:t>
            </a:r>
            <a:r>
              <a:rPr lang="ru-RU" dirty="0"/>
              <a:t> реализуется печатным монтажом в пределах одной платы.</a:t>
            </a:r>
            <a:br>
              <a:rPr lang="ru-RU" dirty="0"/>
            </a:br>
            <a:br>
              <a:rPr lang="en-US" dirty="0"/>
            </a:br>
            <a:r>
              <a:rPr lang="ru-RU" dirty="0"/>
              <a:t>Каждое ведомое устройство имеет уникальный </a:t>
            </a:r>
            <a:r>
              <a:rPr lang="ru-RU" i="1" dirty="0"/>
              <a:t>адрес </a:t>
            </a:r>
            <a:r>
              <a:rPr lang="ru-RU" dirty="0"/>
              <a:t>шириной 7 (типично) или 10 бит (редко).</a:t>
            </a:r>
          </a:p>
        </p:txBody>
      </p:sp>
    </p:spTree>
    <p:extLst>
      <p:ext uri="{BB962C8B-B14F-4D97-AF65-F5344CB8AC3E}">
        <p14:creationId xmlns:p14="http://schemas.microsoft.com/office/powerpoint/2010/main" val="3989334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611818-AD88-4795-ABD9-A5B835DD8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247"/>
            <a:ext cx="10515600" cy="549275"/>
          </a:xfrm>
        </p:spPr>
        <p:txBody>
          <a:bodyPr>
            <a:normAutofit/>
          </a:bodyPr>
          <a:lstStyle/>
          <a:p>
            <a:r>
              <a:rPr lang="ru-RU" sz="3200" dirty="0"/>
              <a:t>4.2. Структура базового сообщения I²C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E64EEA-D501-4D01-BE14-970574267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26" y="2755519"/>
            <a:ext cx="11186618" cy="36008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/>
              <a:t>Транзакция начинается с условия START и заканчиваются условием STOP.</a:t>
            </a:r>
          </a:p>
          <a:p>
            <a:pPr marL="0" indent="0">
              <a:buNone/>
            </a:pPr>
            <a:r>
              <a:rPr lang="ru-RU" dirty="0"/>
              <a:t>Условие START: переход SDA 1→0 при  SCL=1.</a:t>
            </a:r>
          </a:p>
          <a:p>
            <a:pPr marL="0" indent="0">
              <a:buNone/>
            </a:pPr>
            <a:r>
              <a:rPr lang="ru-RU" dirty="0"/>
              <a:t>Условие STOP: переход SDA 0→1 при  SCL=1.</a:t>
            </a:r>
          </a:p>
          <a:p>
            <a:pPr marL="0" indent="0">
              <a:buNone/>
            </a:pPr>
            <a:r>
              <a:rPr lang="ru-RU" dirty="0"/>
              <a:t>Условия START</a:t>
            </a:r>
            <a:r>
              <a:rPr lang="en-US" dirty="0"/>
              <a:t> </a:t>
            </a:r>
            <a:r>
              <a:rPr lang="ru-RU" dirty="0"/>
              <a:t>и STOP</a:t>
            </a:r>
            <a:r>
              <a:rPr lang="en-US" dirty="0"/>
              <a:t> </a:t>
            </a:r>
            <a:r>
              <a:rPr lang="ru-RU" dirty="0"/>
              <a:t>генерируются ведущим устройством.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Шина считается занятой после возникновения условия START; шина считается снова свободной через определенное время после условия</a:t>
            </a:r>
            <a:r>
              <a:rPr lang="en-US" dirty="0"/>
              <a:t> </a:t>
            </a:r>
            <a:r>
              <a:rPr lang="ru-RU" dirty="0"/>
              <a:t>STOP.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Шина остается занятой, если вместо условия</a:t>
            </a:r>
            <a:r>
              <a:rPr lang="en-US" dirty="0"/>
              <a:t> </a:t>
            </a:r>
            <a:r>
              <a:rPr lang="ru-RU" dirty="0"/>
              <a:t>STOP повторно генерируется START (условие RESTART).</a:t>
            </a:r>
          </a:p>
          <a:p>
            <a:pPr marL="0" indent="0">
              <a:buNone/>
            </a:pPr>
            <a:r>
              <a:rPr lang="ru-RU" dirty="0"/>
              <a:t>Каждое передаваемое</a:t>
            </a:r>
            <a:r>
              <a:rPr lang="en-US" dirty="0"/>
              <a:t> </a:t>
            </a:r>
            <a:r>
              <a:rPr lang="ru-RU" dirty="0"/>
              <a:t>слово имеет размер 8 бит. Количество байт в транзакции, не ограничено. Каждый байт сопровождается битом «Подтверждено» (</a:t>
            </a:r>
            <a:r>
              <a:rPr lang="ru-RU" dirty="0" err="1"/>
              <a:t>Acknowledge</a:t>
            </a:r>
            <a:r>
              <a:rPr lang="ru-RU" dirty="0"/>
              <a:t>, ACK). Данные передаются со старшего значащего бита (</a:t>
            </a:r>
            <a:r>
              <a:rPr lang="ru-RU" dirty="0" err="1"/>
              <a:t>Most</a:t>
            </a:r>
            <a:r>
              <a:rPr lang="ru-RU" dirty="0"/>
              <a:t> </a:t>
            </a:r>
            <a:r>
              <a:rPr lang="ru-RU" dirty="0" err="1"/>
              <a:t>Significant</a:t>
            </a:r>
            <a:r>
              <a:rPr lang="ru-RU" dirty="0"/>
              <a:t> </a:t>
            </a:r>
            <a:r>
              <a:rPr lang="ru-RU" dirty="0" err="1"/>
              <a:t>Bit</a:t>
            </a:r>
            <a:r>
              <a:rPr lang="ru-RU" dirty="0"/>
              <a:t>, MSB).</a:t>
            </a:r>
          </a:p>
          <a:p>
            <a:pPr marL="0" indent="0">
              <a:buNone/>
            </a:pPr>
            <a:r>
              <a:rPr lang="ru-RU" dirty="0"/>
              <a:t>Кадр адреса всегда является первым в любой последовательности передачи. За адресом следует бит R/W, указывающий, является ли транзакция операцией чтения (1) или записи (0).</a:t>
            </a:r>
          </a:p>
          <a:p>
            <a:pPr marL="0" indent="0">
              <a:buNone/>
            </a:pPr>
            <a:r>
              <a:rPr lang="ru-RU" dirty="0"/>
              <a:t>После каждого байта следует бит ACK. Он позволяет приемнику</a:t>
            </a:r>
            <a:r>
              <a:rPr lang="ru-RU" i="1" dirty="0"/>
              <a:t> </a:t>
            </a:r>
            <a:r>
              <a:rPr lang="ru-RU" dirty="0"/>
              <a:t>сигнализировать передатчику, что байт был успешно принят и может быть отправлен другой байт. Передатчик сигнализирует приемнику, что все данные переданы.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2D4B97-CD1A-4753-9EBA-37D57514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14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F8D4DF-1E6B-426D-BE3E-3C41391A7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26" y="986910"/>
            <a:ext cx="11186618" cy="158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9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07A91B-EC46-4F2F-B68A-F5EC75DD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52" y="55240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5. Общие вопросы работы с периферийными устройствами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AA14DD-3FD4-43CD-84E7-417579FEE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352" y="2080009"/>
            <a:ext cx="4409259" cy="4276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5.1. Проблемы совместного доступа к периферии в многопоточной среде</a:t>
            </a:r>
          </a:p>
          <a:p>
            <a:pPr marL="0" indent="0">
              <a:buNone/>
            </a:pPr>
            <a:r>
              <a:rPr lang="ru-RU" sz="1800" dirty="0"/>
              <a:t>Суть проблемы: потоки могут переключаться, не закончив текущую операцию ввода/вывода.</a:t>
            </a:r>
          </a:p>
          <a:p>
            <a:pPr marL="0" indent="0">
              <a:buNone/>
            </a:pPr>
            <a:r>
              <a:rPr lang="ru-RU" sz="1800" dirty="0"/>
              <a:t>Решение: организация атомарного доступа к периферии.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E6768F-9C56-40CB-B9F2-794FDC5DD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15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39051F-51F2-452D-8B63-D75B8338A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947" y="1925365"/>
            <a:ext cx="7077262" cy="40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6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1DD60-1DFF-41EE-AD89-07BA03B6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633496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5.2. Отделение высокоуровневого кода от низкоуровневого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05D1AA-D37F-4154-AAA2-86277DBC6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38" y="1022684"/>
            <a:ext cx="8349916" cy="55104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Проблемы: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Хотя ядро </a:t>
            </a:r>
            <a:r>
              <a:rPr lang="en-US" dirty="0"/>
              <a:t>Cortex-M </a:t>
            </a:r>
            <a:r>
              <a:rPr lang="ru-RU" dirty="0"/>
              <a:t>стандартизировано, периферия довольно сильно зависит от конкретной модели МК. Смена МК может повлечь значительную переработку кода.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Код, работающий с периферией, повторяется из проекта в проект. Необходимо повторное использование кода для типичных задач.</a:t>
            </a:r>
          </a:p>
          <a:p>
            <a:pPr marL="0" indent="0">
              <a:buNone/>
            </a:pPr>
            <a:r>
              <a:rPr lang="ru-RU" dirty="0"/>
              <a:t>Решение:</a:t>
            </a:r>
          </a:p>
          <a:p>
            <a:pPr marL="0" indent="0">
              <a:buNone/>
            </a:pPr>
            <a:r>
              <a:rPr lang="ru-RU" dirty="0"/>
              <a:t>Абстрагироваться от особенностей конкретного МК. Выделить открытый интерфейс, с которым будет взаимодействовать бизнес-логика. Детали реализации инкапсулировать внутри «черного ящика».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08A3BF-1C42-4135-9715-87F2F038C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16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C8C4B2-E8A5-43D1-95BB-09A0377E0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187" y="1266824"/>
            <a:ext cx="3002882" cy="493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93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1FEAF-3099-47FA-BCFC-26D1EED1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3180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HAL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B5679D-1EC7-4E33-889C-8A96819E1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8306"/>
            <a:ext cx="10515600" cy="52986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Hardware Abstraction Layer (HAL) – </a:t>
            </a:r>
            <a:r>
              <a:rPr lang="ru-RU" dirty="0"/>
              <a:t>прослойка в архитектуре приложения, предоставляющая вышележащим слоям абстракции для работы с аппаратными средствами. В случае смены платформы изменения вносятся только в код </a:t>
            </a:r>
            <a:r>
              <a:rPr lang="en-US" dirty="0"/>
              <a:t>HAL, </a:t>
            </a:r>
            <a:r>
              <a:rPr lang="ru-RU" dirty="0"/>
              <a:t>бизнес-логика остается неизменной.</a:t>
            </a:r>
          </a:p>
          <a:p>
            <a:pPr marL="0" indent="0">
              <a:buNone/>
            </a:pPr>
            <a:r>
              <a:rPr lang="ru-RU" dirty="0"/>
              <a:t>Примеры функций </a:t>
            </a:r>
            <a:r>
              <a:rPr lang="en-US" dirty="0"/>
              <a:t>HAL:</a:t>
            </a:r>
          </a:p>
          <a:p>
            <a:r>
              <a:rPr lang="ru-RU" dirty="0"/>
              <a:t>вывести диагностическое сообщение на консольный терминал;</a:t>
            </a:r>
          </a:p>
          <a:p>
            <a:r>
              <a:rPr lang="ru-RU" dirty="0"/>
              <a:t>зажечь индикатор ошибки;</a:t>
            </a:r>
          </a:p>
          <a:p>
            <a:r>
              <a:rPr lang="ru-RU" dirty="0"/>
              <a:t>измерить напряжение на аккумуляторной батарее.</a:t>
            </a:r>
          </a:p>
          <a:p>
            <a:pPr marL="0" indent="0">
              <a:buNone/>
            </a:pPr>
            <a:r>
              <a:rPr lang="ru-RU" sz="2200" b="1" dirty="0"/>
              <a:t>Примечание</a:t>
            </a:r>
            <a:r>
              <a:rPr lang="ru-RU" sz="2200" dirty="0"/>
              <a:t>. Фирма </a:t>
            </a:r>
            <a:r>
              <a:rPr lang="en-US" sz="2200" dirty="0"/>
              <a:t>ST Microelectronics </a:t>
            </a:r>
            <a:r>
              <a:rPr lang="ru-RU" sz="2200" dirty="0"/>
              <a:t>также выпускает продукт под названием </a:t>
            </a:r>
            <a:r>
              <a:rPr lang="en-US" sz="2200" dirty="0"/>
              <a:t>HAL </a:t>
            </a:r>
            <a:r>
              <a:rPr lang="ru-RU" sz="2200" dirty="0"/>
              <a:t>для своей линейки МК </a:t>
            </a:r>
            <a:r>
              <a:rPr lang="en-US" sz="2200" dirty="0"/>
              <a:t>STM32.</a:t>
            </a:r>
            <a:r>
              <a:rPr lang="ru-RU" sz="2200" dirty="0"/>
              <a:t> Фактически это библиотека драйверов для периферийных устройств МК. Она может быть использована как основа для построения нижних уровней собственного </a:t>
            </a:r>
            <a:r>
              <a:rPr lang="en-US" sz="2200" dirty="0"/>
              <a:t>HAL </a:t>
            </a:r>
            <a:r>
              <a:rPr lang="ru-RU" sz="2200" dirty="0"/>
              <a:t>проекта.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343CDA-1E62-4BFB-9412-EF8C2B50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452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CF6305-968F-4AD4-9156-F5403B3D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46"/>
            <a:ext cx="10515600" cy="645528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5.3. Синхронизация кода с оборудованием.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8D7B46-B535-4C1F-9649-9E5704510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21" y="866274"/>
            <a:ext cx="11153273" cy="54900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Обмениваться данными с устройством можно лишь в случае, если устройство готово к работе (синхронизация).</a:t>
            </a:r>
          </a:p>
          <a:p>
            <a:pPr marL="0" indent="0">
              <a:buNone/>
            </a:pPr>
            <a:r>
              <a:rPr lang="ru-RU" dirty="0"/>
              <a:t>Возможные способы синхронизации: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/>
              <a:t>Поллинг</a:t>
            </a:r>
            <a:r>
              <a:rPr lang="ru-RU" dirty="0"/>
              <a:t> (программный опрос готовности устройства).</a:t>
            </a:r>
            <a:br>
              <a:rPr lang="ru-RU" dirty="0"/>
            </a:br>
            <a:r>
              <a:rPr lang="ru-RU" dirty="0"/>
              <a:t>	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device_is_not_ready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do;</a:t>
            </a:r>
            <a:br>
              <a:rPr lang="en-US" dirty="0"/>
            </a:br>
            <a:r>
              <a:rPr lang="ru-RU" dirty="0"/>
              <a:t>Достоинство: очень прост в реализации.</a:t>
            </a:r>
            <a:br>
              <a:rPr lang="ru-RU" dirty="0"/>
            </a:br>
            <a:r>
              <a:rPr lang="ru-RU" dirty="0"/>
              <a:t>Недостаток: МК не выполняет полезной работы в процессе ожидания готовности устройства.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Прерывание (МК инициирует операцию и продолжает выполнение программы; устройство завершает операцию и вызывает подпрограмму обслуживания прерывания через </a:t>
            </a:r>
            <a:r>
              <a:rPr lang="en-US" dirty="0"/>
              <a:t>NVIC</a:t>
            </a:r>
            <a:r>
              <a:rPr lang="ru-RU" dirty="0"/>
              <a:t>).</a:t>
            </a:r>
            <a:br>
              <a:rPr lang="ru-RU" dirty="0"/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UART_receiving_complete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 … }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dirty="0">
                <a:latin typeface="Calibri (Основной текст)"/>
                <a:cs typeface="Courier New" panose="02070309020205020404" pitchFamily="49" charset="0"/>
              </a:rPr>
              <a:t>Достоинство: высокая эффективность.</a:t>
            </a:r>
            <a:br>
              <a:rPr lang="ru-RU" dirty="0">
                <a:latin typeface="Calibri (Основной текст)"/>
                <a:cs typeface="Courier New" panose="02070309020205020404" pitchFamily="49" charset="0"/>
              </a:rPr>
            </a:br>
            <a:r>
              <a:rPr lang="ru-RU" dirty="0">
                <a:latin typeface="Calibri (Основной текст)"/>
                <a:cs typeface="Courier New" panose="02070309020205020404" pitchFamily="49" charset="0"/>
              </a:rPr>
              <a:t>Недостаток: асинхронные действия сложнее контролировать.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ACE1D4-F0E2-4E11-A8A3-5E6A794F1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509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1940D-92CA-4908-B8C8-1533161D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46"/>
            <a:ext cx="10515600" cy="609433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5.4. Драйвер устройства.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D2ED35-509E-413C-9504-B13633F56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0178"/>
            <a:ext cx="11213432" cy="552617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Пример: драйвер </a:t>
            </a:r>
            <a:r>
              <a:rPr lang="en-US" dirty="0"/>
              <a:t>USART.</a:t>
            </a:r>
          </a:p>
          <a:p>
            <a:pPr marL="0" indent="0">
              <a:buNone/>
            </a:pPr>
            <a:r>
              <a:rPr lang="ru-RU" dirty="0"/>
              <a:t>Драйвер может работать в двух режимах:</a:t>
            </a:r>
          </a:p>
          <a:p>
            <a:r>
              <a:rPr lang="ru-RU" dirty="0"/>
              <a:t>блокирующем – режим </a:t>
            </a:r>
            <a:r>
              <a:rPr lang="ru-RU" dirty="0" err="1"/>
              <a:t>поллинга</a:t>
            </a:r>
            <a:r>
              <a:rPr lang="ru-RU" dirty="0"/>
              <a:t>, до завершения операции никакие другие действия в программе выполняться не будут;</a:t>
            </a:r>
          </a:p>
          <a:p>
            <a:r>
              <a:rPr lang="ru-RU" dirty="0"/>
              <a:t>неблокирующем – операция инициируется, после чего МК продолжает выполнять код. Когда операция завершится, будет вызвана подпрограмма </a:t>
            </a:r>
            <a:r>
              <a:rPr lang="en-US" dirty="0"/>
              <a:t>callback. </a:t>
            </a:r>
            <a:r>
              <a:rPr lang="ru-RU" dirty="0"/>
              <a:t>В этом случае используются либо прерывания, либо </a:t>
            </a:r>
            <a:r>
              <a:rPr lang="en-US" dirty="0"/>
              <a:t>DMA.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HAL_StatusTypeDef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HAL_USART_Transmit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USART_HandleTypeDef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husart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uint8_t *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pTxData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uint16_t Size, uint32_t Timeout)</a:t>
            </a:r>
          </a:p>
          <a:p>
            <a:pPr marL="0" indent="0">
              <a:buNone/>
            </a:pPr>
            <a:r>
              <a:rPr lang="ru-RU" dirty="0"/>
              <a:t>Отправка заданного количества данных в блокирующем режиме.</a:t>
            </a:r>
          </a:p>
          <a:p>
            <a:pPr marL="0" indent="0">
              <a:buNone/>
            </a:pPr>
            <a:r>
              <a:rPr lang="ru-RU" dirty="0"/>
              <a:t>Параметры: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husart</a:t>
            </a:r>
            <a:r>
              <a:rPr lang="en-US" dirty="0"/>
              <a:t>: </a:t>
            </a:r>
            <a:r>
              <a:rPr lang="ru-RU" dirty="0" err="1"/>
              <a:t>хэндл</a:t>
            </a:r>
            <a:r>
              <a:rPr lang="ru-RU" dirty="0"/>
              <a:t> (управляющая структура) </a:t>
            </a:r>
            <a:r>
              <a:rPr lang="en-US" dirty="0"/>
              <a:t>USART</a:t>
            </a:r>
            <a:r>
              <a:rPr lang="ru-RU" dirty="0"/>
              <a:t>;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pTxData</a:t>
            </a:r>
            <a:r>
              <a:rPr lang="en-US" dirty="0"/>
              <a:t>: </a:t>
            </a:r>
            <a:r>
              <a:rPr lang="ru-RU" dirty="0"/>
              <a:t>указатель на буфер с данными для передачи;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dirty="0"/>
              <a:t>: </a:t>
            </a:r>
            <a:r>
              <a:rPr lang="ru-RU" dirty="0"/>
              <a:t>кол-во передаваемых данных;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Timeout</a:t>
            </a:r>
            <a:r>
              <a:rPr lang="en-US" dirty="0"/>
              <a:t>: </a:t>
            </a:r>
            <a:r>
              <a:rPr lang="ru-RU" dirty="0"/>
              <a:t>тайм-аут операции.</a:t>
            </a:r>
          </a:p>
          <a:p>
            <a:pPr marL="0" indent="0">
              <a:buNone/>
            </a:pPr>
            <a:r>
              <a:rPr lang="ru-RU" dirty="0"/>
              <a:t>Возвращаемое значение: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HAL_StatusTypeDef</a:t>
            </a:r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/>
              <a:t>– результат выполнения операции (</a:t>
            </a:r>
            <a:r>
              <a:rPr lang="da-DK" b="1" dirty="0">
                <a:latin typeface="Courier New" panose="02070309020205020404" pitchFamily="49" charset="0"/>
                <a:cs typeface="Courier New" panose="02070309020205020404" pitchFamily="49" charset="0"/>
              </a:rPr>
              <a:t>HAL_OK</a:t>
            </a:r>
            <a:r>
              <a:rPr lang="ru-RU" dirty="0"/>
              <a:t> в случае успеха;  </a:t>
            </a:r>
            <a:r>
              <a:rPr lang="da-DK" b="1" dirty="0">
                <a:latin typeface="Courier New" panose="02070309020205020404" pitchFamily="49" charset="0"/>
                <a:cs typeface="Courier New" panose="02070309020205020404" pitchFamily="49" charset="0"/>
              </a:rPr>
              <a:t>HAL_ERROR</a:t>
            </a:r>
            <a:r>
              <a:rPr lang="da-DK" dirty="0"/>
              <a:t>,</a:t>
            </a:r>
            <a:r>
              <a:rPr lang="ru-RU" dirty="0"/>
              <a:t> </a:t>
            </a:r>
            <a:r>
              <a:rPr lang="da-DK" b="1" dirty="0">
                <a:latin typeface="Courier New" panose="02070309020205020404" pitchFamily="49" charset="0"/>
                <a:cs typeface="Courier New" panose="02070309020205020404" pitchFamily="49" charset="0"/>
              </a:rPr>
              <a:t>HAL_BUSY</a:t>
            </a:r>
            <a:r>
              <a:rPr lang="da-DK" dirty="0"/>
              <a:t>,</a:t>
            </a:r>
            <a:r>
              <a:rPr lang="ru-RU" dirty="0"/>
              <a:t> </a:t>
            </a:r>
            <a:r>
              <a:rPr lang="da-DK" b="1" dirty="0">
                <a:latin typeface="Courier New" panose="02070309020205020404" pitchFamily="49" charset="0"/>
                <a:cs typeface="Courier New" panose="02070309020205020404" pitchFamily="49" charset="0"/>
              </a:rPr>
              <a:t>HAL_TIMEOUT</a:t>
            </a:r>
            <a:r>
              <a:rPr lang="ru-RU" dirty="0"/>
              <a:t> в случае соответствующей ошибки).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11F8DA-CB39-4382-8B06-66838A91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15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52B10F-B422-4FDF-B77C-F8067D394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327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1</a:t>
            </a:r>
            <a:r>
              <a:rPr lang="ru-RU" dirty="0"/>
              <a:t>. Основные интерфейсы и их назначение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61844E-B80A-4ECA-B70A-D00418319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4778"/>
            <a:ext cx="10515600" cy="4912185"/>
          </a:xfrm>
        </p:spPr>
        <p:txBody>
          <a:bodyPr>
            <a:normAutofit/>
          </a:bodyPr>
          <a:lstStyle/>
          <a:p>
            <a:r>
              <a:rPr lang="ru-RU" dirty="0"/>
              <a:t>Коммуникационные</a:t>
            </a:r>
          </a:p>
          <a:p>
            <a:pPr lvl="1"/>
            <a:r>
              <a:rPr lang="ru-RU" dirty="0"/>
              <a:t>Телетайп</a:t>
            </a:r>
          </a:p>
          <a:p>
            <a:pPr lvl="1"/>
            <a:r>
              <a:rPr lang="ru-RU" dirty="0"/>
              <a:t>Сети коммуникаций</a:t>
            </a:r>
          </a:p>
          <a:p>
            <a:r>
              <a:rPr lang="ru-RU" dirty="0"/>
              <a:t>Массовая память</a:t>
            </a:r>
          </a:p>
          <a:p>
            <a:r>
              <a:rPr lang="ru-RU" dirty="0"/>
              <a:t>Ввод и вывод графической информации</a:t>
            </a:r>
          </a:p>
          <a:p>
            <a:pPr lvl="1"/>
            <a:r>
              <a:rPr lang="ru-RU" dirty="0"/>
              <a:t>Дисплеи</a:t>
            </a:r>
          </a:p>
          <a:p>
            <a:pPr lvl="1"/>
            <a:r>
              <a:rPr lang="ru-RU" dirty="0"/>
              <a:t>Видеокамеры</a:t>
            </a:r>
          </a:p>
          <a:p>
            <a:r>
              <a:rPr lang="ru-RU" dirty="0"/>
              <a:t>Ввод и вывод аналоговых сигналов</a:t>
            </a:r>
          </a:p>
          <a:p>
            <a:r>
              <a:rPr lang="ru-RU" dirty="0"/>
              <a:t>Управление силовой нагрузкой</a:t>
            </a:r>
          </a:p>
          <a:p>
            <a:r>
              <a:rPr lang="ru-RU" dirty="0"/>
              <a:t>Сенсоры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7CFE08-8055-4A74-BC8F-4C123601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360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19E77D-074B-491E-A82F-05D91696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126" y="1094640"/>
            <a:ext cx="6026917" cy="550903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429F46-4F8C-4F30-BF86-246903AEF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485"/>
            <a:ext cx="10515600" cy="1006475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5.5. Оптимизация пропускной способности системы: прямой доступ к памяти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897CA1-D2D8-4FA4-96F5-408A9278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957" y="1491916"/>
            <a:ext cx="5276947" cy="5111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Каждый контроллер DMA реализует 8 потоков. Каждый поток может иметь до 8 каналов (но только один канал может быть активным одновременно в потоке).</a:t>
            </a:r>
          </a:p>
          <a:p>
            <a:pPr marL="0" indent="0">
              <a:buNone/>
            </a:pPr>
            <a:r>
              <a:rPr lang="ru-RU" dirty="0"/>
              <a:t>Каждый микроконтроллер STM32F2/F4/F7 имеет два контроллера DMA, что в сумме дает 16 независимых потоков.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D57D08-0C63-40A8-8E9A-658C8E75F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530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DB996B-D33E-4351-AE5E-0C065EC71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584900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6. Библиотека HAL от ST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D3075C-8518-4DCA-9AB5-1E936D166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87" y="721425"/>
            <a:ext cx="4560125" cy="58337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Достоинства </a:t>
            </a:r>
            <a:r>
              <a:rPr lang="en-US" dirty="0"/>
              <a:t>HAL:</a:t>
            </a:r>
          </a:p>
          <a:p>
            <a:r>
              <a:rPr lang="ru-RU" dirty="0"/>
              <a:t>готовое к использованию решение;</a:t>
            </a:r>
          </a:p>
          <a:p>
            <a:r>
              <a:rPr lang="ru-RU" dirty="0"/>
              <a:t>хорошая переносимость между семействами МК;</a:t>
            </a:r>
          </a:p>
          <a:p>
            <a:r>
              <a:rPr lang="ru-RU" dirty="0"/>
              <a:t>интеграция с генератором кода </a:t>
            </a:r>
            <a:r>
              <a:rPr lang="en-US" dirty="0"/>
              <a:t>MS Cube.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Недостатки </a:t>
            </a:r>
            <a:r>
              <a:rPr lang="en-US" dirty="0"/>
              <a:t>HAL:</a:t>
            </a:r>
          </a:p>
          <a:p>
            <a:r>
              <a:rPr lang="ru-RU" dirty="0"/>
              <a:t>не всегда оптимальный код;</a:t>
            </a:r>
          </a:p>
          <a:p>
            <a:r>
              <a:rPr lang="ru-RU" dirty="0"/>
              <a:t>может отсутствовать поддержка некоторых расширенных функций.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614220-EA4E-4901-BADB-34F31E2D8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21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0AE177-143F-44CA-9E36-F84CECA9D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787" y="1291939"/>
            <a:ext cx="6757625" cy="461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95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BA7D5-5FFA-40A5-9C92-12D2E4928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191"/>
          </a:xfrm>
        </p:spPr>
        <p:txBody>
          <a:bodyPr/>
          <a:lstStyle/>
          <a:p>
            <a:pPr algn="ctr"/>
            <a:r>
              <a:rPr lang="ru-RU" dirty="0"/>
              <a:t>2. </a:t>
            </a:r>
            <a:r>
              <a:rPr lang="en-US" dirty="0"/>
              <a:t>UART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10D2DF9-4971-4F74-ACD5-562DCA9A6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329" y="1646004"/>
            <a:ext cx="3238500" cy="1905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28A442-5674-4A3A-923C-A5A495DDD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3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898D5-75C0-4553-B215-B9249EC9A7CA}"/>
              </a:ext>
            </a:extLst>
          </p:cNvPr>
          <p:cNvSpPr txBox="1"/>
          <p:nvPr/>
        </p:nvSpPr>
        <p:spPr>
          <a:xfrm>
            <a:off x="4307081" y="2070300"/>
            <a:ext cx="5812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Представление литеры </a:t>
            </a:r>
            <a:r>
              <a:rPr lang="en-US" sz="2400" dirty="0"/>
              <a:t>‘6’ </a:t>
            </a:r>
            <a:r>
              <a:rPr lang="ru-RU" sz="2400" dirty="0"/>
              <a:t>в кодировке </a:t>
            </a:r>
            <a:r>
              <a:rPr lang="en-US" sz="2400" dirty="0"/>
              <a:t>ASCII </a:t>
            </a:r>
            <a:r>
              <a:rPr lang="ru-RU" sz="2400" dirty="0"/>
              <a:t>в последовательном коде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95214-B754-4CC6-998A-B7710B8956B6}"/>
              </a:ext>
            </a:extLst>
          </p:cNvPr>
          <p:cNvSpPr txBox="1"/>
          <p:nvPr/>
        </p:nvSpPr>
        <p:spPr>
          <a:xfrm>
            <a:off x="1777525" y="4259496"/>
            <a:ext cx="93086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Проблемы синхронизации: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Как определить границы между байтами в блоке данных?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Как разделить биты на приеме в случае </a:t>
            </a:r>
            <a:r>
              <a:rPr lang="ru-RU" sz="2400" dirty="0" err="1"/>
              <a:t>некогерентности</a:t>
            </a:r>
            <a:r>
              <a:rPr lang="ru-RU" sz="2400" dirty="0"/>
              <a:t> генераторов приемника и передатчика?</a:t>
            </a:r>
          </a:p>
        </p:txBody>
      </p:sp>
    </p:spTree>
    <p:extLst>
      <p:ext uri="{BB962C8B-B14F-4D97-AF65-F5344CB8AC3E}">
        <p14:creationId xmlns:p14="http://schemas.microsoft.com/office/powerpoint/2010/main" val="203453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3AC08-FAB3-4753-A965-F936C0FE1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6931"/>
            <a:ext cx="10515600" cy="683664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2.2. Асинхронный старт-стопный протокол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7B0C45-3304-4B1D-8770-ECA6028C6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4</a:t>
            </a:fld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7D7DE58-DFAC-4B9C-99CB-D8CB266CB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601" y="1598065"/>
            <a:ext cx="10013422" cy="475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23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607534-96B8-4571-A7DD-879E0445E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6366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2.3.	RS-232</a:t>
            </a:r>
            <a:endParaRPr lang="ru-RU" sz="32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F56BA7B-9898-4FEB-A143-820D4E2E4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1956" y="1070253"/>
            <a:ext cx="6858000" cy="135255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C915D6-26F1-4DA1-9094-4497CA925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5</a:t>
            </a:fld>
            <a:endParaRPr lang="ru-RU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8A2FE2C-9FA4-435B-831B-54CD251F9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974470"/>
              </p:ext>
            </p:extLst>
          </p:nvPr>
        </p:nvGraphicFramePr>
        <p:xfrm>
          <a:off x="8537698" y="1552917"/>
          <a:ext cx="31809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460">
                  <a:extLst>
                    <a:ext uri="{9D8B030D-6E8A-4147-A177-3AD203B41FA5}">
                      <a16:colId xmlns:a16="http://schemas.microsoft.com/office/drawing/2014/main" val="1032384678"/>
                    </a:ext>
                  </a:extLst>
                </a:gridCol>
                <a:gridCol w="1021278">
                  <a:extLst>
                    <a:ext uri="{9D8B030D-6E8A-4147-A177-3AD203B41FA5}">
                      <a16:colId xmlns:a16="http://schemas.microsoft.com/office/drawing/2014/main" val="515855458"/>
                    </a:ext>
                  </a:extLst>
                </a:gridCol>
                <a:gridCol w="1092199">
                  <a:extLst>
                    <a:ext uri="{9D8B030D-6E8A-4147-A177-3AD203B41FA5}">
                      <a16:colId xmlns:a16="http://schemas.microsoft.com/office/drawing/2014/main" val="943064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Уровень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Мин. (В)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Макс. (В)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878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Лог. «0»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36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Лог. «1»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2207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B60777C2-74C6-4953-9228-EE2FAA707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956223"/>
              </p:ext>
            </p:extLst>
          </p:nvPr>
        </p:nvGraphicFramePr>
        <p:xfrm>
          <a:off x="541812" y="2737209"/>
          <a:ext cx="762841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345">
                  <a:extLst>
                    <a:ext uri="{9D8B030D-6E8A-4147-A177-3AD203B41FA5}">
                      <a16:colId xmlns:a16="http://schemas.microsoft.com/office/drawing/2014/main" val="2829619362"/>
                    </a:ext>
                  </a:extLst>
                </a:gridCol>
                <a:gridCol w="5272645">
                  <a:extLst>
                    <a:ext uri="{9D8B030D-6E8A-4147-A177-3AD203B41FA5}">
                      <a16:colId xmlns:a16="http://schemas.microsoft.com/office/drawing/2014/main" val="3465988127"/>
                    </a:ext>
                  </a:extLst>
                </a:gridCol>
                <a:gridCol w="1531422">
                  <a:extLst>
                    <a:ext uri="{9D8B030D-6E8A-4147-A177-3AD203B41FA5}">
                      <a16:colId xmlns:a16="http://schemas.microsoft.com/office/drawing/2014/main" val="180282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Цепь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Назначение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Направление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91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GND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Общий сигнальный провод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36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TxD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Передача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DTE→DCE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94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RxD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Приём данных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DTE←DCE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57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RTS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Запрос на передачу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DTE→DCE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8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CTS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Свободен для передачи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DTE←DCE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62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DSR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Готовность </a:t>
                      </a:r>
                      <a:r>
                        <a:rPr lang="en-US" dirty="0"/>
                        <a:t>DCE </a:t>
                      </a:r>
                      <a:r>
                        <a:rPr lang="ru-RU" dirty="0"/>
                        <a:t>к работе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DTE←DCE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362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DTR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Готовность </a:t>
                      </a:r>
                      <a:r>
                        <a:rPr lang="en-US" dirty="0"/>
                        <a:t>DTE</a:t>
                      </a:r>
                      <a:r>
                        <a:rPr lang="ru-RU" dirty="0"/>
                        <a:t> к работе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DTE→DCE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26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Обнаружен принимаемый сигнал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DTE←DCE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88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Запрос на установку соединения от удалённого DCE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DTE←DCE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13272"/>
                  </a:ext>
                </a:extLst>
              </a:tr>
            </a:tbl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9F92C9-CE51-4E96-A496-3D01ED061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698" y="3722849"/>
            <a:ext cx="3253839" cy="24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35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E9636-71D0-46AD-BCA0-87DEEE8B3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776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2.4.	Управление потоком данных: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FFEE4-BDCD-459D-9D68-797BA5E0D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481" y="995446"/>
            <a:ext cx="2320636" cy="572294"/>
          </a:xfrm>
        </p:spPr>
        <p:txBody>
          <a:bodyPr/>
          <a:lstStyle/>
          <a:p>
            <a:r>
              <a:rPr lang="ru-RU" dirty="0"/>
              <a:t>аппаратное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B6F8441-F9C9-4489-A4A3-24151B0D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6</a:t>
            </a:fld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D814C361-BAD6-417D-BB96-FA73EF753B24}"/>
              </a:ext>
            </a:extLst>
          </p:cNvPr>
          <p:cNvSpPr txBox="1">
            <a:spLocks/>
          </p:cNvSpPr>
          <p:nvPr/>
        </p:nvSpPr>
        <p:spPr>
          <a:xfrm>
            <a:off x="7191499" y="1825625"/>
            <a:ext cx="39713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477D6AE-285A-447C-961B-559CAD4D6760}"/>
              </a:ext>
            </a:extLst>
          </p:cNvPr>
          <p:cNvSpPr txBox="1">
            <a:spLocks/>
          </p:cNvSpPr>
          <p:nvPr/>
        </p:nvSpPr>
        <p:spPr>
          <a:xfrm>
            <a:off x="7764978" y="995446"/>
            <a:ext cx="2614056" cy="596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программное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058526-692C-4C42-BFD6-A3F855ED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964" y="1684945"/>
            <a:ext cx="4524375" cy="31051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E2334E-E73A-453D-B8B7-5EB47B988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92" y="1660463"/>
            <a:ext cx="4791075" cy="43624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49CE90-5A63-4D75-A948-35AF759A2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14863"/>
            <a:ext cx="57435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18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E9F3A3-2A9C-4F75-9EEF-9D894D61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3. SPI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8F11DC-BCA3-4949-B173-BE5B9116C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5030"/>
            <a:ext cx="10515600" cy="1448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SPI (</a:t>
            </a:r>
            <a:r>
              <a:rPr lang="ru-RU" dirty="0" err="1"/>
              <a:t>Serial</a:t>
            </a:r>
            <a:r>
              <a:rPr lang="ru-RU" dirty="0"/>
              <a:t> </a:t>
            </a:r>
            <a:r>
              <a:rPr lang="ru-RU" dirty="0" err="1"/>
              <a:t>Peripheral</a:t>
            </a:r>
            <a:r>
              <a:rPr lang="ru-RU" dirty="0"/>
              <a:t> </a:t>
            </a:r>
            <a:r>
              <a:rPr lang="ru-RU" dirty="0" err="1"/>
              <a:t>Interface</a:t>
            </a:r>
            <a:r>
              <a:rPr lang="ru-RU" dirty="0"/>
              <a:t>) — последовательный синхронный стандарт передачи данных в режиме полного дуплекса</a:t>
            </a:r>
            <a:r>
              <a:rPr lang="en-US" dirty="0"/>
              <a:t>. </a:t>
            </a:r>
            <a:r>
              <a:rPr lang="ru-RU" dirty="0"/>
              <a:t>Иногда его называют четырёхпроводным (</a:t>
            </a:r>
            <a:r>
              <a:rPr lang="ru-RU" dirty="0" err="1"/>
              <a:t>four-wire</a:t>
            </a:r>
            <a:r>
              <a:rPr lang="ru-RU" dirty="0"/>
              <a:t>) интерфейсом.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2F009E-7805-45A5-B29F-E587BF78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0228A3-C726-4F28-9C62-47817C63E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341" y="2324140"/>
            <a:ext cx="8446819" cy="2649982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13D49A00-6DEF-415C-9C47-D070FBA95649}"/>
              </a:ext>
            </a:extLst>
          </p:cNvPr>
          <p:cNvSpPr txBox="1">
            <a:spLocks/>
          </p:cNvSpPr>
          <p:nvPr/>
        </p:nvSpPr>
        <p:spPr>
          <a:xfrm>
            <a:off x="1262248" y="4690918"/>
            <a:ext cx="9667504" cy="16603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MOSI (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Out</a:t>
            </a:r>
            <a:r>
              <a:rPr lang="ru-RU" dirty="0"/>
              <a:t> </a:t>
            </a:r>
            <a:r>
              <a:rPr lang="ru-RU" dirty="0" err="1"/>
              <a:t>Slave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) — передача данных от ведущего к ведомому.</a:t>
            </a:r>
          </a:p>
          <a:p>
            <a:pPr marL="0" indent="0">
              <a:buNone/>
            </a:pPr>
            <a:r>
              <a:rPr lang="ru-RU" dirty="0"/>
              <a:t>MISO (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Slave</a:t>
            </a:r>
            <a:r>
              <a:rPr lang="ru-RU" dirty="0"/>
              <a:t> </a:t>
            </a:r>
            <a:r>
              <a:rPr lang="ru-RU" dirty="0" err="1"/>
              <a:t>Out</a:t>
            </a:r>
            <a:r>
              <a:rPr lang="ru-RU" dirty="0"/>
              <a:t>) — передача данных от ведомого к ведущему.</a:t>
            </a:r>
          </a:p>
          <a:p>
            <a:pPr marL="0" indent="0">
              <a:buNone/>
            </a:pPr>
            <a:r>
              <a:rPr lang="ru-RU" dirty="0"/>
              <a:t>SCLK или SCK (</a:t>
            </a:r>
            <a:r>
              <a:rPr lang="ru-RU" dirty="0" err="1"/>
              <a:t>Serial</a:t>
            </a:r>
            <a:r>
              <a:rPr lang="ru-RU" dirty="0"/>
              <a:t> </a:t>
            </a:r>
            <a:r>
              <a:rPr lang="ru-RU" dirty="0" err="1"/>
              <a:t>Clock</a:t>
            </a:r>
            <a:r>
              <a:rPr lang="ru-RU" dirty="0"/>
              <a:t>) — тактовый сигнал для ведомых устройств.</a:t>
            </a:r>
          </a:p>
          <a:p>
            <a:pPr marL="0" indent="0">
              <a:buNone/>
            </a:pPr>
            <a:r>
              <a:rPr lang="ru-RU" dirty="0"/>
              <a:t>CS или SS (</a:t>
            </a:r>
            <a:r>
              <a:rPr lang="ru-RU" dirty="0" err="1"/>
              <a:t>Chip</a:t>
            </a:r>
            <a:r>
              <a:rPr lang="ru-RU" dirty="0"/>
              <a:t> </a:t>
            </a:r>
            <a:r>
              <a:rPr lang="ru-RU" dirty="0" err="1"/>
              <a:t>Select</a:t>
            </a:r>
            <a:r>
              <a:rPr lang="ru-RU" dirty="0"/>
              <a:t>, </a:t>
            </a:r>
            <a:r>
              <a:rPr lang="ru-RU" dirty="0" err="1"/>
              <a:t>Slave</a:t>
            </a:r>
            <a:r>
              <a:rPr lang="ru-RU" dirty="0"/>
              <a:t> </a:t>
            </a:r>
            <a:r>
              <a:rPr lang="ru-RU" dirty="0" err="1"/>
              <a:t>Select</a:t>
            </a:r>
            <a:r>
              <a:rPr lang="ru-RU" dirty="0"/>
              <a:t>) —выбор ведомого.</a:t>
            </a:r>
          </a:p>
        </p:txBody>
      </p:sp>
    </p:spTree>
    <p:extLst>
      <p:ext uri="{BB962C8B-B14F-4D97-AF65-F5344CB8AC3E}">
        <p14:creationId xmlns:p14="http://schemas.microsoft.com/office/powerpoint/2010/main" val="1367731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E4054-7E90-4DA4-9019-B552B34A3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739"/>
            <a:ext cx="10515600" cy="596776"/>
          </a:xfrm>
        </p:spPr>
        <p:txBody>
          <a:bodyPr>
            <a:normAutofit/>
          </a:bodyPr>
          <a:lstStyle/>
          <a:p>
            <a:r>
              <a:rPr lang="ru-RU" sz="3200" dirty="0"/>
              <a:t>Прием и передача данных в SPI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6E9BBB-9698-4F79-8FB6-DB37DBE41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69" y="3732795"/>
            <a:ext cx="11091553" cy="277089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Ведущее устройство инициирует цикл связи установкой низкого уровня на выводе SS того устройства, с которым необходимо установить соединение:</a:t>
            </a:r>
          </a:p>
          <a:p>
            <a:r>
              <a:rPr lang="ru-RU" dirty="0"/>
              <a:t>вывод MISO переводится активное состояние;</a:t>
            </a:r>
          </a:p>
          <a:p>
            <a:r>
              <a:rPr lang="ru-RU" dirty="0"/>
              <a:t>ведущее устройство генерирует импульсы синхронизации на линии SCLK;</a:t>
            </a:r>
          </a:p>
          <a:p>
            <a:r>
              <a:rPr lang="ru-RU" dirty="0"/>
              <a:t>передача данных осуществляется бит за битом от ведущего по линии MOSI и от ведомого по линии MISO (обычно, начиная со старших битов);</a:t>
            </a:r>
          </a:p>
          <a:p>
            <a:r>
              <a:rPr lang="ru-RU" dirty="0"/>
              <a:t>после передачи данных ведущее устройство, в целях синхронизации ведомого устройства, может перевести линию SS в высокое состояние.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556749-B638-4E47-8DAB-13B969F9D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153857-33AA-454E-B185-1ED990D61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268" y="782515"/>
            <a:ext cx="6906553" cy="277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5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F50CF1-684F-4FE5-A0EB-87782BB4B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7"/>
            <a:ext cx="10515600" cy="549274"/>
          </a:xfrm>
        </p:spPr>
        <p:txBody>
          <a:bodyPr>
            <a:normAutofit/>
          </a:bodyPr>
          <a:lstStyle/>
          <a:p>
            <a:r>
              <a:rPr lang="ru-RU" sz="3200" dirty="0"/>
              <a:t>Режимы работы интерфейса </a:t>
            </a:r>
            <a:r>
              <a:rPr lang="en-US" sz="3200" dirty="0"/>
              <a:t>SPI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91AEE8-8182-4586-9884-382287DA4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6052" y="783771"/>
            <a:ext cx="4068638" cy="390094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CPOL = 0 — исходное состояние сигнала синхронизации 0;</a:t>
            </a:r>
          </a:p>
          <a:p>
            <a:pPr marL="0" indent="0">
              <a:buNone/>
            </a:pPr>
            <a:r>
              <a:rPr lang="ru-RU" dirty="0"/>
              <a:t>CPOL = 1 — исходное состояние сигнала синхронизации 1;</a:t>
            </a:r>
          </a:p>
          <a:p>
            <a:pPr marL="0" indent="0">
              <a:buNone/>
            </a:pPr>
            <a:r>
              <a:rPr lang="ru-RU" dirty="0"/>
              <a:t>CPHA = 0 — выборка данных по переднему фронту </a:t>
            </a:r>
            <a:r>
              <a:rPr lang="en-US" dirty="0"/>
              <a:t>SCLK</a:t>
            </a:r>
            <a:r>
              <a:rPr lang="ru-RU" dirty="0"/>
              <a:t>;</a:t>
            </a:r>
          </a:p>
          <a:p>
            <a:pPr marL="0" indent="0">
              <a:buNone/>
            </a:pPr>
            <a:r>
              <a:rPr lang="ru-RU" dirty="0"/>
              <a:t>CPHA = 1 — выборка данных по заднему фронту</a:t>
            </a:r>
            <a:r>
              <a:rPr lang="en-US" dirty="0"/>
              <a:t> SCLK.</a:t>
            </a:r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5D368F1-7E4D-40E9-8BE0-72AC875E18B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9541147"/>
              </p:ext>
            </p:extLst>
          </p:nvPr>
        </p:nvGraphicFramePr>
        <p:xfrm>
          <a:off x="8175667" y="4684712"/>
          <a:ext cx="239337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369">
                  <a:extLst>
                    <a:ext uri="{9D8B030D-6E8A-4147-A177-3AD203B41FA5}">
                      <a16:colId xmlns:a16="http://schemas.microsoft.com/office/drawing/2014/main" val="3867508851"/>
                    </a:ext>
                  </a:extLst>
                </a:gridCol>
                <a:gridCol w="688769">
                  <a:extLst>
                    <a:ext uri="{9D8B030D-6E8A-4147-A177-3AD203B41FA5}">
                      <a16:colId xmlns:a16="http://schemas.microsoft.com/office/drawing/2014/main" val="2136024398"/>
                    </a:ext>
                  </a:extLst>
                </a:gridCol>
                <a:gridCol w="787235">
                  <a:extLst>
                    <a:ext uri="{9D8B030D-6E8A-4147-A177-3AD203B41FA5}">
                      <a16:colId xmlns:a16="http://schemas.microsoft.com/office/drawing/2014/main" val="3407868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Режим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CPOL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CPHA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94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292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1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14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030181"/>
                  </a:ext>
                </a:extLst>
              </a:tr>
            </a:tbl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B0954D-14F5-43A1-965B-E144D4465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55B-CA8A-4D07-BE7F-91C9AE4AB65D}" type="slidenum">
              <a:rPr lang="ru-RU" smtClean="0"/>
              <a:t>9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A9FE2D-32DB-447E-8EE2-D9E7A776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15" y="1243940"/>
            <a:ext cx="7519437" cy="43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701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1431</Words>
  <Application>Microsoft Office PowerPoint</Application>
  <PresentationFormat>Широкоэкранный</PresentationFormat>
  <Paragraphs>208</Paragraphs>
  <Slides>21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(Основной текст)</vt:lpstr>
      <vt:lpstr>Calibri Light</vt:lpstr>
      <vt:lpstr>Courier New</vt:lpstr>
      <vt:lpstr>LinLibertine</vt:lpstr>
      <vt:lpstr>LinLibertineI</vt:lpstr>
      <vt:lpstr>Тема Office</vt:lpstr>
      <vt:lpstr>Лекция 7. Интерфейсы микроконтроллера. </vt:lpstr>
      <vt:lpstr>1. Основные интерфейсы и их назначение</vt:lpstr>
      <vt:lpstr>2. UART</vt:lpstr>
      <vt:lpstr>2.2. Асинхронный старт-стопный протокол</vt:lpstr>
      <vt:lpstr>2.3. RS-232</vt:lpstr>
      <vt:lpstr>2.4. Управление потоком данных:</vt:lpstr>
      <vt:lpstr>3. SPI</vt:lpstr>
      <vt:lpstr>Прием и передача данных в SPI</vt:lpstr>
      <vt:lpstr>Режимы работы интерфейса SPI</vt:lpstr>
      <vt:lpstr>Реализация приемника и передатчика на цифровых микросхемах низкой интеграции</vt:lpstr>
      <vt:lpstr>Презентация PowerPoint</vt:lpstr>
      <vt:lpstr>Аппаратная реализация интерфейса SPI в STM32</vt:lpstr>
      <vt:lpstr>4. I2C</vt:lpstr>
      <vt:lpstr>4.2. Структура базового сообщения I²C</vt:lpstr>
      <vt:lpstr>5. Общие вопросы работы с периферийными устройствами</vt:lpstr>
      <vt:lpstr>5.2. Отделение высокоуровневого кода от низкоуровневого</vt:lpstr>
      <vt:lpstr>HAL</vt:lpstr>
      <vt:lpstr>5.3. Синхронизация кода с оборудованием.</vt:lpstr>
      <vt:lpstr>5.4. Драйвер устройства.</vt:lpstr>
      <vt:lpstr>5.5. Оптимизация пропускной способности системы: прямой доступ к памяти</vt:lpstr>
      <vt:lpstr>6. Библиотека HAL от 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Хачкинаев Олег Витальевич</dc:creator>
  <cp:lastModifiedBy>Хачкинаев Олег Витальевич</cp:lastModifiedBy>
  <cp:revision>83</cp:revision>
  <dcterms:created xsi:type="dcterms:W3CDTF">2022-09-22T13:39:35Z</dcterms:created>
  <dcterms:modified xsi:type="dcterms:W3CDTF">2022-12-07T15:29:21Z</dcterms:modified>
</cp:coreProperties>
</file>